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>
                <a:latin typeface="Rockwell" panose="02060603020205020403" pitchFamily="18" charset="0"/>
              </a:rPr>
              <a:t>Disorders of the Adrenal Cortex &amp; Adrenal </a:t>
            </a:r>
            <a:r>
              <a:rPr lang="en-IN" sz="3200" dirty="0" err="1" smtClean="0">
                <a:latin typeface="Rockwell" panose="02060603020205020403" pitchFamily="18" charset="0"/>
              </a:rPr>
              <a:t>medula</a:t>
            </a:r>
            <a:endParaRPr lang="en-IN" sz="32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712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62129"/>
            <a:ext cx="1219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Sudden development of adrenal cortical failure leads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to adrenal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crisis. </a:t>
            </a:r>
            <a:endParaRPr lang="en-IN" sz="3000" dirty="0" smtClean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It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is a medical emergency, which is fatal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if undiagnosed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. </a:t>
            </a:r>
            <a:endParaRPr lang="en-IN" sz="3000" dirty="0" smtClean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Prompt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recognition and replacement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of glucocorticoids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and mineralocorticoids, with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other supportive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measures gives prompt relief and saves life.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Adrenal crisis may complicate chronic adrenal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insufficiency or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it may occur acutely in subjects who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develop fulminant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infections.</a:t>
            </a:r>
          </a:p>
        </p:txBody>
      </p:sp>
    </p:spTree>
    <p:extLst>
      <p:ext uri="{BB962C8B-B14F-4D97-AF65-F5344CB8AC3E}">
        <p14:creationId xmlns:p14="http://schemas.microsoft.com/office/powerpoint/2010/main" val="2306176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81825"/>
            <a:ext cx="12192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Sudden withdrawal of ACTH or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glucocorticoid therapy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Infections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, trauma, surgery, drugs like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morphine, </a:t>
            </a:r>
            <a:r>
              <a:rPr lang="en-IN" sz="300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diarrhea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, vomiting, physical or psychological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stress, and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obstetric accidents precipitate acute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adrenal failure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in patients with chronic adrenal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cortical insufficiency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During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meningococcal </a:t>
            </a:r>
            <a:r>
              <a:rPr lang="en-IN" sz="3000" dirty="0" err="1">
                <a:solidFill>
                  <a:srgbClr val="7030A0"/>
                </a:solidFill>
                <a:latin typeface="Rockwell" panose="02060603020205020403" pitchFamily="18" charset="0"/>
              </a:rPr>
              <a:t>septicemia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 occurring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in otherwise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normal subjects, </a:t>
            </a:r>
            <a:r>
              <a:rPr lang="en-IN" sz="3000" dirty="0" err="1">
                <a:solidFill>
                  <a:srgbClr val="7030A0"/>
                </a:solidFill>
                <a:latin typeface="Rockwell" panose="02060603020205020403" pitchFamily="18" charset="0"/>
              </a:rPr>
              <a:t>hemorrhagic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 necrosis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of the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adrenal may develop (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Waterhouse-</a:t>
            </a:r>
            <a:r>
              <a:rPr lang="en-IN" sz="300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Friderichsen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syndrome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) leading to shock. </a:t>
            </a:r>
            <a:endParaRPr lang="en-IN" sz="3000" dirty="0" smtClean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Infarction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of the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adrenal, accidental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destruction of the adrenal by trauma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or surgery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, and neonatal </a:t>
            </a:r>
            <a:r>
              <a:rPr lang="en-IN" sz="3000" dirty="0" err="1">
                <a:solidFill>
                  <a:srgbClr val="7030A0"/>
                </a:solidFill>
                <a:latin typeface="Rockwell" panose="02060603020205020403" pitchFamily="18" charset="0"/>
              </a:rPr>
              <a:t>adrenogenital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 syndrome are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rare causes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59193" y="124808"/>
            <a:ext cx="15568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200" dirty="0">
                <a:solidFill>
                  <a:srgbClr val="C00000"/>
                </a:solidFill>
                <a:latin typeface="Rockwell" panose="02060603020205020403" pitchFamily="18" charset="0"/>
              </a:rPr>
              <a:t>Causes</a:t>
            </a:r>
          </a:p>
        </p:txBody>
      </p:sp>
    </p:spTree>
    <p:extLst>
      <p:ext uri="{BB962C8B-B14F-4D97-AF65-F5344CB8AC3E}">
        <p14:creationId xmlns:p14="http://schemas.microsoft.com/office/powerpoint/2010/main" val="2380281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12124"/>
            <a:ext cx="12192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dirty="0">
                <a:solidFill>
                  <a:srgbClr val="C00000"/>
                </a:solidFill>
                <a:latin typeface="Rockwell" panose="02060603020205020403" pitchFamily="18" charset="0"/>
              </a:rPr>
              <a:t>Clinical Features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Severe vomiting, </a:t>
            </a:r>
            <a:r>
              <a:rPr lang="en-IN" sz="3000" dirty="0" err="1">
                <a:solidFill>
                  <a:srgbClr val="7030A0"/>
                </a:solidFill>
                <a:latin typeface="Rockwell" panose="02060603020205020403" pitchFamily="18" charset="0"/>
              </a:rPr>
              <a:t>diarrhea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, and profound shock are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the prominent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symptoms. </a:t>
            </a:r>
            <a:endParaRPr lang="en-IN" sz="3000" dirty="0" smtClean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Blotchy </a:t>
            </a:r>
            <a:r>
              <a:rPr lang="en-IN" sz="3000" dirty="0" err="1">
                <a:solidFill>
                  <a:srgbClr val="7030A0"/>
                </a:solidFill>
                <a:latin typeface="Rockwell" panose="02060603020205020403" pitchFamily="18" charset="0"/>
              </a:rPr>
              <a:t>purpura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 develops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in </a:t>
            </a:r>
            <a:r>
              <a:rPr lang="en-IN" sz="300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septicemia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. </a:t>
            </a:r>
            <a:endParaRPr lang="en-IN" sz="3000" dirty="0" smtClean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If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untreated, coma supervenes and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death follows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within hours.</a:t>
            </a:r>
          </a:p>
          <a:p>
            <a:pPr algn="just"/>
            <a:endParaRPr lang="en-IN" sz="3000" b="1" dirty="0" smtClean="0">
              <a:solidFill>
                <a:srgbClr val="C00000"/>
              </a:solidFill>
              <a:latin typeface="Rockwell" panose="02060603020205020403" pitchFamily="18" charset="0"/>
            </a:endParaRPr>
          </a:p>
          <a:p>
            <a:pPr algn="just"/>
            <a:endParaRPr lang="en-IN" sz="3000" b="1" dirty="0">
              <a:solidFill>
                <a:srgbClr val="C00000"/>
              </a:solidFill>
              <a:latin typeface="Rockwell" panose="02060603020205020403" pitchFamily="18" charset="0"/>
            </a:endParaRPr>
          </a:p>
          <a:p>
            <a:pPr algn="just"/>
            <a:r>
              <a:rPr lang="en-IN" sz="3000" b="1" dirty="0" smtClean="0">
                <a:solidFill>
                  <a:srgbClr val="C00000"/>
                </a:solidFill>
                <a:latin typeface="Rockwell" panose="02060603020205020403" pitchFamily="18" charset="0"/>
              </a:rPr>
              <a:t>Diagnosis</a:t>
            </a:r>
            <a:endParaRPr lang="en-IN" sz="3000" b="1" dirty="0">
              <a:solidFill>
                <a:srgbClr val="C0000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It is based mainly on clinical features. </a:t>
            </a:r>
            <a:endParaRPr lang="en-IN" sz="3000" dirty="0" smtClean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Estimation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of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serum sodium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, potassium, chloride and bicarbonate give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the electrolyte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status. </a:t>
            </a:r>
            <a:endParaRPr lang="en-IN" sz="3000" dirty="0" smtClean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Estimation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of plasma cortisol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and aldosterone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will help to assess the severity.</a:t>
            </a:r>
          </a:p>
        </p:txBody>
      </p:sp>
    </p:spTree>
    <p:extLst>
      <p:ext uri="{BB962C8B-B14F-4D97-AF65-F5344CB8AC3E}">
        <p14:creationId xmlns:p14="http://schemas.microsoft.com/office/powerpoint/2010/main" val="3878389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305318"/>
            <a:ext cx="1219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200" b="1" dirty="0">
                <a:solidFill>
                  <a:srgbClr val="C00000"/>
                </a:solidFill>
                <a:latin typeface="Rockwell" panose="02060603020205020403" pitchFamily="18" charset="0"/>
              </a:rPr>
              <a:t>Disorders of the Adrenal Medulla</a:t>
            </a:r>
          </a:p>
          <a:p>
            <a:pPr algn="ctr"/>
            <a:r>
              <a:rPr lang="en-IN" sz="3200" b="1" dirty="0">
                <a:solidFill>
                  <a:srgbClr val="002060"/>
                </a:solidFill>
                <a:latin typeface="Rockwell" panose="02060603020205020403" pitchFamily="18" charset="0"/>
              </a:rPr>
              <a:t>PHEOCHROMOCYTOMA</a:t>
            </a:r>
            <a:endParaRPr lang="en-IN" sz="3200" dirty="0">
              <a:solidFill>
                <a:srgbClr val="00206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478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Tumours arising from </a:t>
            </a:r>
            <a:r>
              <a:rPr lang="en-IN" sz="3000" dirty="0" err="1">
                <a:solidFill>
                  <a:srgbClr val="7030A0"/>
                </a:solidFill>
                <a:latin typeface="Rockwell" panose="02060603020205020403" pitchFamily="18" charset="0"/>
              </a:rPr>
              <a:t>chromaffin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 tissue produce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excess of </a:t>
            </a:r>
            <a:r>
              <a:rPr lang="en-IN" sz="3000" dirty="0" err="1">
                <a:solidFill>
                  <a:srgbClr val="7030A0"/>
                </a:solidFill>
                <a:latin typeface="Rockwell" panose="02060603020205020403" pitchFamily="18" charset="0"/>
              </a:rPr>
              <a:t>catecholamines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 and give rise to hypertension and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other effects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. Tumours may occur at several sites. </a:t>
            </a:r>
            <a:endParaRPr lang="en-IN" sz="3000" dirty="0" smtClean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Common locations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are the adrenal medulla (90%), </a:t>
            </a:r>
            <a:r>
              <a:rPr lang="en-IN" sz="300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Zuckerkandl’s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bodies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adjacent to the abdominal aorta (8%), </a:t>
            </a:r>
            <a:r>
              <a:rPr lang="en-IN" sz="300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paraganglionic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cells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of the sympathetic nervous system,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urinary bladder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, aortic and carotid bodies, and the mediastinum.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It is seen that 0.1-0.3% hypertensive patients may have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a </a:t>
            </a:r>
            <a:r>
              <a:rPr lang="en-IN" sz="300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pheochromocytoma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The disease may be familial in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10% of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cases and show autosomal dominant inheritance. </a:t>
            </a:r>
            <a:endParaRPr lang="en-IN" sz="3000" dirty="0" smtClean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The familial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form may occur in association with the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syndromes of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multiple endocrine neoplasms (MEN)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particularly MEN-2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in which primary hyperparathyroidism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and medullary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carcinoma of the thyroid may also occur.</a:t>
            </a:r>
          </a:p>
        </p:txBody>
      </p:sp>
    </p:spTree>
    <p:extLst>
      <p:ext uri="{BB962C8B-B14F-4D97-AF65-F5344CB8AC3E}">
        <p14:creationId xmlns:p14="http://schemas.microsoft.com/office/powerpoint/2010/main" val="2064915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15910" y="515155"/>
            <a:ext cx="1219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err="1">
                <a:solidFill>
                  <a:srgbClr val="7030A0"/>
                </a:solidFill>
                <a:latin typeface="Rockwell" panose="02060603020205020403" pitchFamily="18" charset="0"/>
              </a:rPr>
              <a:t>Pheochromocytomas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 secrete large amounts of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adrenaline and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noradrenaline. </a:t>
            </a:r>
            <a:endParaRPr lang="en-IN" sz="3000" dirty="0" smtClean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In </a:t>
            </a:r>
            <a:r>
              <a:rPr lang="en-IN" sz="3000" dirty="0" err="1">
                <a:solidFill>
                  <a:srgbClr val="7030A0"/>
                </a:solidFill>
                <a:latin typeface="Rockwell" panose="02060603020205020403" pitchFamily="18" charset="0"/>
              </a:rPr>
              <a:t>pheochromocytomas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 at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non-adrenal sites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, noradrenaline is the major component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constituting up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to 80% of the total. </a:t>
            </a:r>
            <a:endParaRPr lang="en-IN" sz="3000" dirty="0" smtClean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Some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tumours produce only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one of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these products. </a:t>
            </a:r>
            <a:endParaRPr lang="en-IN" sz="3000" dirty="0" smtClean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Of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the </a:t>
            </a:r>
            <a:r>
              <a:rPr lang="en-IN" sz="3000" dirty="0" err="1">
                <a:solidFill>
                  <a:srgbClr val="7030A0"/>
                </a:solidFill>
                <a:latin typeface="Rockwell" panose="02060603020205020403" pitchFamily="18" charset="0"/>
              </a:rPr>
              <a:t>pheochromocytomas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, 90%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are benign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. </a:t>
            </a:r>
            <a:endParaRPr lang="en-IN" sz="3000" dirty="0" smtClean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10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% are malignant and these may metastasize. </a:t>
            </a:r>
            <a:endParaRPr lang="en-IN" sz="3000" dirty="0" smtClean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The secondary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sites also produce </a:t>
            </a:r>
            <a:r>
              <a:rPr lang="en-IN" sz="3000" dirty="0" err="1">
                <a:solidFill>
                  <a:srgbClr val="7030A0"/>
                </a:solidFill>
                <a:latin typeface="Rockwell" panose="02060603020205020403" pitchFamily="18" charset="0"/>
              </a:rPr>
              <a:t>catecholamines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96103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63639"/>
            <a:ext cx="12192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200" b="1" dirty="0">
                <a:solidFill>
                  <a:srgbClr val="C00000"/>
                </a:solidFill>
                <a:latin typeface="Rockwell" panose="02060603020205020403" pitchFamily="18" charset="0"/>
              </a:rPr>
              <a:t>Clinical Features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The most prominent feature is hypertension, which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is paroxysmal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in the initial stages, but later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becomes persistent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. </a:t>
            </a:r>
            <a:endParaRPr lang="en-IN" sz="3000" dirty="0" smtClean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Headache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, flushing, excessive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sweating, tachycardia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, fever, glycosuria, and postural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hypotension accompany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hypertensive paroxysms. </a:t>
            </a:r>
            <a:endParaRPr lang="en-IN" sz="3000" dirty="0" smtClean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Abdominal palpation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, minor surgery, and parturition may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precipitate hypertensive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attacks. </a:t>
            </a:r>
            <a:endParaRPr lang="en-IN" sz="3000" dirty="0" smtClean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The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common hypotensive drugs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lead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to paradoxical elevation of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blood pressure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. </a:t>
            </a:r>
            <a:endParaRPr lang="en-IN" sz="3000" dirty="0" smtClean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Many develop malignant hypertension that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may prove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fatal. Hypertensive attacks triggered by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micturition should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suggest </a:t>
            </a:r>
            <a:r>
              <a:rPr lang="en-IN" sz="3000" dirty="0" err="1">
                <a:solidFill>
                  <a:srgbClr val="7030A0"/>
                </a:solidFill>
                <a:latin typeface="Rockwell" panose="02060603020205020403" pitchFamily="18" charset="0"/>
              </a:rPr>
              <a:t>pheochromocytoma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 of urinary bladder.</a:t>
            </a:r>
          </a:p>
        </p:txBody>
      </p:sp>
    </p:spTree>
    <p:extLst>
      <p:ext uri="{BB962C8B-B14F-4D97-AF65-F5344CB8AC3E}">
        <p14:creationId xmlns:p14="http://schemas.microsoft.com/office/powerpoint/2010/main" val="1110161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152" y="489398"/>
            <a:ext cx="1187002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For practical purposes the ‘</a:t>
            </a:r>
            <a:r>
              <a:rPr lang="en-IN" sz="3000" i="1" dirty="0">
                <a:solidFill>
                  <a:srgbClr val="7030A0"/>
                </a:solidFill>
                <a:latin typeface="Rockwell" panose="02060603020205020403" pitchFamily="18" charset="0"/>
              </a:rPr>
              <a:t>rule of tens’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is relevant in</a:t>
            </a:r>
          </a:p>
          <a:p>
            <a:r>
              <a:rPr lang="en-IN" sz="3000" dirty="0" err="1">
                <a:solidFill>
                  <a:srgbClr val="7030A0"/>
                </a:solidFill>
                <a:latin typeface="Rockwell" panose="02060603020205020403" pitchFamily="18" charset="0"/>
              </a:rPr>
              <a:t>pheochromocytoma</a:t>
            </a:r>
            <a:endParaRPr lang="en-IN" sz="3000" dirty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	10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% extra adrenal</a:t>
            </a:r>
          </a:p>
          <a:p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	10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% bilateral</a:t>
            </a:r>
          </a:p>
          <a:p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	10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% malignant</a:t>
            </a:r>
          </a:p>
          <a:p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	10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% familial</a:t>
            </a:r>
          </a:p>
          <a:p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	10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% children</a:t>
            </a:r>
          </a:p>
        </p:txBody>
      </p:sp>
      <p:sp>
        <p:nvSpPr>
          <p:cNvPr id="3" name="Rectangle 2"/>
          <p:cNvSpPr/>
          <p:nvPr/>
        </p:nvSpPr>
        <p:spPr>
          <a:xfrm>
            <a:off x="90152" y="3813385"/>
            <a:ext cx="121018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000" b="1" dirty="0">
                <a:solidFill>
                  <a:srgbClr val="C00000"/>
                </a:solidFill>
                <a:latin typeface="Rockwell" panose="02060603020205020403" pitchFamily="18" charset="0"/>
              </a:rPr>
              <a:t>Diagnosis</a:t>
            </a:r>
          </a:p>
          <a:p>
            <a:pPr algn="just"/>
            <a:r>
              <a:rPr lang="en-IN" sz="3000" dirty="0" err="1">
                <a:solidFill>
                  <a:srgbClr val="7030A0"/>
                </a:solidFill>
                <a:latin typeface="Rockwell" panose="02060603020205020403" pitchFamily="18" charset="0"/>
              </a:rPr>
              <a:t>Pheochromocytoma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 has to be clinically suspected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in subjects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developing paroxysmal hypertension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associated with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other manifestation of sympathetic over activity.</a:t>
            </a:r>
          </a:p>
        </p:txBody>
      </p:sp>
    </p:spTree>
    <p:extLst>
      <p:ext uri="{BB962C8B-B14F-4D97-AF65-F5344CB8AC3E}">
        <p14:creationId xmlns:p14="http://schemas.microsoft.com/office/powerpoint/2010/main" val="14305539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000" b="1" dirty="0" smtClean="0">
                <a:solidFill>
                  <a:srgbClr val="C00000"/>
                </a:solidFill>
                <a:latin typeface="Rockwell" panose="02060603020205020403" pitchFamily="18" charset="0"/>
              </a:rPr>
              <a:t>Investigations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Plasma free </a:t>
            </a:r>
            <a:r>
              <a:rPr lang="en-IN" sz="300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catecholamines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as well as plasma </a:t>
            </a:r>
            <a:r>
              <a:rPr lang="en-IN" sz="300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metanephrines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are the tests that offer the best diagnostic value, and a high value of either, strongly suggests the diagnosis.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The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diagnosis may be established by demonstrating raised levels of </a:t>
            </a:r>
            <a:r>
              <a:rPr lang="en-IN" sz="3000" b="1" i="1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vanillylmandelic</a:t>
            </a:r>
            <a:r>
              <a:rPr lang="en-IN" sz="3000" b="1" i="1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acid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(VMA) that is the excretory product of </a:t>
            </a:r>
            <a:r>
              <a:rPr lang="en-IN" sz="300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catecholamines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present in urine or total or free urinary </a:t>
            </a:r>
            <a:r>
              <a:rPr lang="en-IN" sz="300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metanephrines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Normal value of VMA is up to 6 mg/day.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Quantitative determinations are done in 24 hour collection of urine.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Spot tests are also available for screening.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Plasma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levels of </a:t>
            </a:r>
            <a:r>
              <a:rPr lang="en-IN" sz="300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catecholamines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should be measured for diagnosis and follow-up.</a:t>
            </a:r>
            <a:endParaRPr lang="en-IN" sz="3000" dirty="0">
              <a:solidFill>
                <a:srgbClr val="7030A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7105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75763"/>
            <a:ext cx="12192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i="1" dirty="0">
                <a:solidFill>
                  <a:srgbClr val="C00000"/>
                </a:solidFill>
                <a:latin typeface="Rockwell" panose="02060603020205020403" pitchFamily="18" charset="0"/>
              </a:rPr>
              <a:t>Localization of the tumour </a:t>
            </a:r>
            <a:endParaRPr lang="en-IN" sz="3000" b="1" i="1" dirty="0" smtClean="0">
              <a:solidFill>
                <a:srgbClr val="C0000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is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achieved by CT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scanning, MRI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, ultrasonography or radionuclide imaging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using </a:t>
            </a:r>
            <a:r>
              <a:rPr lang="en-IN" sz="300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metaiodobenzyl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guanidine (MIBG) and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adrenal angiography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. </a:t>
            </a:r>
            <a:endParaRPr lang="en-IN" sz="3000" dirty="0" smtClean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MRI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is especially useful: a bright signal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on T2-weighted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image is highly suggestive of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a neuroendocrine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tumour like </a:t>
            </a:r>
            <a:r>
              <a:rPr lang="en-IN" sz="3000" dirty="0" err="1">
                <a:solidFill>
                  <a:srgbClr val="7030A0"/>
                </a:solidFill>
                <a:latin typeface="Rockwell" panose="02060603020205020403" pitchFamily="18" charset="0"/>
              </a:rPr>
              <a:t>pheochromocytoma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. </a:t>
            </a:r>
            <a:endParaRPr lang="en-IN" sz="3000" dirty="0" smtClean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Selective sampling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of adrenal venous blood for estimating </a:t>
            </a:r>
            <a:r>
              <a:rPr lang="en-IN" sz="3000" dirty="0" err="1">
                <a:solidFill>
                  <a:srgbClr val="7030A0"/>
                </a:solidFill>
                <a:latin typeface="Rockwell" panose="02060603020205020403" pitchFamily="18" charset="0"/>
              </a:rPr>
              <a:t>catecholamines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 is a very useful confirmatory test.</a:t>
            </a:r>
          </a:p>
        </p:txBody>
      </p:sp>
    </p:spTree>
    <p:extLst>
      <p:ext uri="{BB962C8B-B14F-4D97-AF65-F5344CB8AC3E}">
        <p14:creationId xmlns:p14="http://schemas.microsoft.com/office/powerpoint/2010/main" val="1092927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20436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>
                <a:solidFill>
                  <a:srgbClr val="C00000"/>
                </a:solidFill>
                <a:latin typeface="Rockwell" panose="02060603020205020403" pitchFamily="18" charset="0"/>
              </a:rPr>
              <a:t>Addison’s Disease</a:t>
            </a:r>
          </a:p>
          <a:p>
            <a:r>
              <a:rPr lang="en-IN" sz="3200" dirty="0" err="1">
                <a:solidFill>
                  <a:srgbClr val="C00000"/>
                </a:solidFill>
                <a:latin typeface="Rockwell" panose="02060603020205020403" pitchFamily="18" charset="0"/>
              </a:rPr>
              <a:t>Syn</a:t>
            </a:r>
            <a:r>
              <a:rPr lang="en-IN" sz="3200" dirty="0">
                <a:solidFill>
                  <a:srgbClr val="C00000"/>
                </a:solidFill>
                <a:latin typeface="Rockwell" panose="02060603020205020403" pitchFamily="18" charset="0"/>
              </a:rPr>
              <a:t>: Primary adrenocortical insufficiency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077218"/>
            <a:ext cx="1219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It was due to tuberculosis of adrenal glands.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Among the diseases of the adrenal cortex this is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the most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treatable one. </a:t>
            </a:r>
            <a:endParaRPr lang="en-IN" sz="3000" dirty="0" smtClean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Autoimmune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adrenal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destruction (previously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called idiopathic or primary atrophy) is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more common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in women. </a:t>
            </a:r>
            <a:endParaRPr lang="en-IN" sz="3000" dirty="0" smtClean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Antibodies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against adrenal tissue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may be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demonstrable. </a:t>
            </a:r>
            <a:endParaRPr lang="en-IN" sz="3000" dirty="0" smtClean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Other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autoimmune disorders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like </a:t>
            </a:r>
            <a:r>
              <a:rPr lang="en-IN" sz="300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myxedema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, type 1 diabetes, Hashimoto’s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disease, </a:t>
            </a:r>
            <a:r>
              <a:rPr lang="pt-BR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thyrotoxicosis</a:t>
            </a:r>
            <a:r>
              <a:rPr lang="pt-BR" sz="3000" dirty="0">
                <a:solidFill>
                  <a:srgbClr val="7030A0"/>
                </a:solidFill>
                <a:latin typeface="Rockwell" panose="02060603020205020403" pitchFamily="18" charset="0"/>
              </a:rPr>
              <a:t>, pernicious anemia, vitiligo, </a:t>
            </a:r>
            <a:r>
              <a:rPr lang="pt-BR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idiopathic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ovarian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failure and </a:t>
            </a:r>
            <a:r>
              <a:rPr lang="en-IN" sz="3000" dirty="0" err="1">
                <a:solidFill>
                  <a:srgbClr val="7030A0"/>
                </a:solidFill>
                <a:latin typeface="Rockwell" panose="02060603020205020403" pitchFamily="18" charset="0"/>
              </a:rPr>
              <a:t>hypoparathyroidism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 may be associated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There is association between Addison’s disease and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HLAB38 and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HLA-DR3</a:t>
            </a:r>
          </a:p>
        </p:txBody>
      </p:sp>
    </p:spTree>
    <p:extLst>
      <p:ext uri="{BB962C8B-B14F-4D97-AF65-F5344CB8AC3E}">
        <p14:creationId xmlns:p14="http://schemas.microsoft.com/office/powerpoint/2010/main" val="4100486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84775"/>
            <a:ext cx="1219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The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adrenal glands show total cortical atrophy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involving all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three zones. </a:t>
            </a:r>
            <a:endParaRPr lang="en-IN" sz="3000" dirty="0" smtClean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The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medulla is normal. </a:t>
            </a:r>
            <a:endParaRPr lang="en-IN" sz="3000" dirty="0" smtClean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In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the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primary form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, histology shows lymphocytic infiltration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and increase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in fibrous tissue. </a:t>
            </a:r>
            <a:endParaRPr lang="en-IN" sz="3000" dirty="0" smtClean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In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the other types, evidence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of underlying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disease may be demonstrable. </a:t>
            </a:r>
            <a:endParaRPr lang="en-IN" sz="3000" dirty="0" smtClean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In tuberculosis of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the adrenals evidence of tuberculosis elsewhere in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the body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may or may not be present. </a:t>
            </a:r>
            <a:endParaRPr lang="en-IN" sz="3000" dirty="0" smtClean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Though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tuberculosis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used to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be a major cause during the early part of the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20</a:t>
            </a:r>
            <a:r>
              <a:rPr lang="en-IN" sz="3000" baseline="30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th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century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, primary adrenal atrophy, most commonly due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to autoimmune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adrenal damage, is more common at present.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22062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200" b="1" dirty="0">
                <a:solidFill>
                  <a:srgbClr val="C00000"/>
                </a:solidFill>
                <a:latin typeface="Rockwell" panose="02060603020205020403" pitchFamily="18" charset="0"/>
              </a:rPr>
              <a:t>Pathology</a:t>
            </a:r>
          </a:p>
        </p:txBody>
      </p:sp>
    </p:spTree>
    <p:extLst>
      <p:ext uri="{BB962C8B-B14F-4D97-AF65-F5344CB8AC3E}">
        <p14:creationId xmlns:p14="http://schemas.microsoft.com/office/powerpoint/2010/main" val="1727295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72732"/>
            <a:ext cx="12192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The major functional defect is marked reduction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of glucocorticoids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and mineralocorticoids. </a:t>
            </a:r>
            <a:endParaRPr lang="en-IN" sz="3000" dirty="0" smtClean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The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main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problem is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inability to combat stress and the clinical features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are determined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by the severity of the stress and its nature. </a:t>
            </a:r>
            <a:endParaRPr lang="en-IN" sz="3000" dirty="0" smtClean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Sex hormones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are also reduced, but the clinical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presentation is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less severe. </a:t>
            </a:r>
            <a:endParaRPr lang="en-IN" sz="3000" dirty="0" smtClean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Stress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may include infections,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injury, physical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factors, mental stress and drugs which lead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to </a:t>
            </a:r>
            <a:r>
              <a:rPr lang="en-IN" sz="300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hypoglycemia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or hypotension and opioid narcotics.</a:t>
            </a:r>
          </a:p>
        </p:txBody>
      </p:sp>
    </p:spTree>
    <p:extLst>
      <p:ext uri="{BB962C8B-B14F-4D97-AF65-F5344CB8AC3E}">
        <p14:creationId xmlns:p14="http://schemas.microsoft.com/office/powerpoint/2010/main" val="3466515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21423"/>
            <a:ext cx="12192000" cy="5993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95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Generally</a:t>
            </a:r>
            <a:r>
              <a:rPr lang="en-IN" sz="2950" dirty="0">
                <a:solidFill>
                  <a:srgbClr val="7030A0"/>
                </a:solidFill>
                <a:latin typeface="Rockwell" panose="02060603020205020403" pitchFamily="18" charset="0"/>
              </a:rPr>
              <a:t>, the onset is slow and may be unnoticed </a:t>
            </a:r>
            <a:r>
              <a:rPr lang="en-IN" sz="295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but many </a:t>
            </a:r>
            <a:r>
              <a:rPr lang="en-IN" sz="2950" dirty="0">
                <a:solidFill>
                  <a:srgbClr val="7030A0"/>
                </a:solidFill>
                <a:latin typeface="Rockwell" panose="02060603020205020403" pitchFamily="18" charset="0"/>
              </a:rPr>
              <a:t>patients present for the first time in acute </a:t>
            </a:r>
            <a:r>
              <a:rPr lang="en-IN" sz="295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adrenal failure </a:t>
            </a:r>
            <a:r>
              <a:rPr lang="en-IN" sz="2950" dirty="0">
                <a:solidFill>
                  <a:srgbClr val="7030A0"/>
                </a:solidFill>
                <a:latin typeface="Rockwell" panose="02060603020205020403" pitchFamily="18" charset="0"/>
              </a:rPr>
              <a:t>precipitated by stress. </a:t>
            </a:r>
            <a:endParaRPr lang="en-IN" sz="2950" dirty="0" smtClean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95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Initial </a:t>
            </a:r>
            <a:r>
              <a:rPr lang="en-IN" sz="2950" dirty="0">
                <a:solidFill>
                  <a:srgbClr val="7030A0"/>
                </a:solidFill>
                <a:latin typeface="Rockwell" panose="02060603020205020403" pitchFamily="18" charset="0"/>
              </a:rPr>
              <a:t>symptoms may </a:t>
            </a:r>
            <a:r>
              <a:rPr lang="en-IN" sz="295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be vague </a:t>
            </a:r>
            <a:r>
              <a:rPr lang="en-IN" sz="2950" dirty="0">
                <a:solidFill>
                  <a:srgbClr val="7030A0"/>
                </a:solidFill>
                <a:latin typeface="Rockwell" panose="02060603020205020403" pitchFamily="18" charset="0"/>
              </a:rPr>
              <a:t>such as weakness, tiredness, lethargy, weight </a:t>
            </a:r>
            <a:r>
              <a:rPr lang="en-IN" sz="295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loss, and </a:t>
            </a:r>
            <a:r>
              <a:rPr lang="en-IN" sz="2950" dirty="0">
                <a:solidFill>
                  <a:srgbClr val="7030A0"/>
                </a:solidFill>
                <a:latin typeface="Rockwell" panose="02060603020205020403" pitchFamily="18" charset="0"/>
              </a:rPr>
              <a:t>gastrointestinal upset, especially vomiting. Sooner </a:t>
            </a:r>
            <a:r>
              <a:rPr lang="en-IN" sz="295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or later </a:t>
            </a:r>
            <a:r>
              <a:rPr lang="en-IN" sz="2950" dirty="0">
                <a:solidFill>
                  <a:srgbClr val="7030A0"/>
                </a:solidFill>
                <a:latin typeface="Rockwell" panose="02060603020205020403" pitchFamily="18" charset="0"/>
              </a:rPr>
              <a:t>dark pigmentation develops. </a:t>
            </a:r>
            <a:endParaRPr lang="en-IN" sz="2950" dirty="0" smtClean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95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When </a:t>
            </a:r>
            <a:r>
              <a:rPr lang="en-IN" sz="2950" dirty="0">
                <a:solidFill>
                  <a:srgbClr val="7030A0"/>
                </a:solidFill>
                <a:latin typeface="Rockwell" panose="02060603020205020403" pitchFamily="18" charset="0"/>
              </a:rPr>
              <a:t>fully </a:t>
            </a:r>
            <a:r>
              <a:rPr lang="en-IN" sz="295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developed, the </a:t>
            </a:r>
            <a:r>
              <a:rPr lang="en-IN" sz="2950" dirty="0">
                <a:solidFill>
                  <a:srgbClr val="7030A0"/>
                </a:solidFill>
                <a:latin typeface="Rockwell" panose="02060603020205020403" pitchFamily="18" charset="0"/>
              </a:rPr>
              <a:t>pigmentation is characteristic and in most </a:t>
            </a:r>
            <a:r>
              <a:rPr lang="en-IN" sz="295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cases, diagnostic </a:t>
            </a:r>
            <a:r>
              <a:rPr lang="en-IN" sz="2950" dirty="0">
                <a:solidFill>
                  <a:srgbClr val="7030A0"/>
                </a:solidFill>
                <a:latin typeface="Rockwell" panose="02060603020205020403" pitchFamily="18" charset="0"/>
              </a:rPr>
              <a:t>of primary adrenal </a:t>
            </a:r>
            <a:r>
              <a:rPr lang="en-IN" sz="295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failure.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950" dirty="0">
                <a:solidFill>
                  <a:srgbClr val="7030A0"/>
                </a:solidFill>
                <a:latin typeface="Rockwell" panose="02060603020205020403" pitchFamily="18" charset="0"/>
              </a:rPr>
              <a:t>Face, palms, soles extensor aspects of limbs, flexures, </a:t>
            </a:r>
            <a:r>
              <a:rPr lang="en-IN" sz="295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and mucous </a:t>
            </a:r>
            <a:r>
              <a:rPr lang="en-IN" sz="2950" dirty="0">
                <a:solidFill>
                  <a:srgbClr val="7030A0"/>
                </a:solidFill>
                <a:latin typeface="Rockwell" panose="02060603020205020403" pitchFamily="18" charset="0"/>
              </a:rPr>
              <a:t>membranes of the mouth, tongue and </a:t>
            </a:r>
            <a:r>
              <a:rPr lang="en-IN" sz="295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genitalia show </a:t>
            </a:r>
            <a:r>
              <a:rPr lang="en-IN" sz="2950" dirty="0">
                <a:solidFill>
                  <a:srgbClr val="7030A0"/>
                </a:solidFill>
                <a:latin typeface="Rockwell" panose="02060603020205020403" pitchFamily="18" charset="0"/>
              </a:rPr>
              <a:t>pigmentation</a:t>
            </a:r>
            <a:r>
              <a:rPr lang="en-IN" sz="295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2950" dirty="0">
                <a:solidFill>
                  <a:srgbClr val="7030A0"/>
                </a:solidFill>
                <a:latin typeface="Rockwell" panose="02060603020205020403" pitchFamily="18" charset="0"/>
              </a:rPr>
              <a:t>Pigmentation </a:t>
            </a:r>
            <a:r>
              <a:rPr lang="en-IN" sz="295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is mediated </a:t>
            </a:r>
            <a:r>
              <a:rPr lang="en-IN" sz="2950" dirty="0">
                <a:solidFill>
                  <a:srgbClr val="7030A0"/>
                </a:solidFill>
                <a:latin typeface="Rockwell" panose="02060603020205020403" pitchFamily="18" charset="0"/>
              </a:rPr>
              <a:t>by the melanocyte stimulating effect of </a:t>
            </a:r>
            <a:r>
              <a:rPr lang="en-IN" sz="295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ACTH and </a:t>
            </a:r>
            <a:r>
              <a:rPr lang="en-IN" sz="2950" dirty="0">
                <a:solidFill>
                  <a:srgbClr val="7030A0"/>
                </a:solidFill>
                <a:latin typeface="Rockwell" panose="02060603020205020403" pitchFamily="18" charset="0"/>
              </a:rPr>
              <a:t>also secretion of melanocyte stimulating </a:t>
            </a:r>
            <a:r>
              <a:rPr lang="en-IN" sz="295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hormone (MSH</a:t>
            </a:r>
            <a:r>
              <a:rPr lang="en-IN" sz="2950" dirty="0">
                <a:solidFill>
                  <a:srgbClr val="7030A0"/>
                </a:solidFill>
                <a:latin typeface="Rockwell" panose="02060603020205020403" pitchFamily="18" charset="0"/>
              </a:rPr>
              <a:t>).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342587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000" b="1" dirty="0">
                <a:solidFill>
                  <a:srgbClr val="C00000"/>
                </a:solidFill>
                <a:latin typeface="Rockwell" panose="02060603020205020403" pitchFamily="18" charset="0"/>
              </a:rPr>
              <a:t>Clinical Features</a:t>
            </a:r>
          </a:p>
        </p:txBody>
      </p:sp>
    </p:spTree>
    <p:extLst>
      <p:ext uri="{BB962C8B-B14F-4D97-AF65-F5344CB8AC3E}">
        <p14:creationId xmlns:p14="http://schemas.microsoft.com/office/powerpoint/2010/main" val="1323499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46975"/>
            <a:ext cx="12192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err="1">
                <a:solidFill>
                  <a:srgbClr val="7030A0"/>
                </a:solidFill>
                <a:latin typeface="Rockwell" panose="02060603020205020403" pitchFamily="18" charset="0"/>
              </a:rPr>
              <a:t>Vitiligo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 is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seen in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some cases of Addison’s disease. </a:t>
            </a:r>
            <a:endParaRPr lang="en-IN" sz="3000" dirty="0" smtClean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Premature </a:t>
            </a:r>
            <a:r>
              <a:rPr lang="en-IN" sz="300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graying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of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hair may occur which reverts to normal with treatment.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Women develop amenorrhea and men develop impotence.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Addison’s disease confers abnormal sensitivity to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drugs like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morphine or </a:t>
            </a:r>
            <a:r>
              <a:rPr lang="en-IN" sz="3000" dirty="0" err="1">
                <a:solidFill>
                  <a:srgbClr val="7030A0"/>
                </a:solidFill>
                <a:latin typeface="Rockwell" panose="02060603020205020403" pitchFamily="18" charset="0"/>
              </a:rPr>
              <a:t>pethidine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. </a:t>
            </a:r>
            <a:endParaRPr lang="en-IN" sz="3000" dirty="0" smtClean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Hypoglycemia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leads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to extreme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fatigue, sweating and coma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Cardiovascular abnormalities include low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blood pressure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especially postural hypotension, and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diminution of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heart size.</a:t>
            </a:r>
          </a:p>
        </p:txBody>
      </p:sp>
    </p:spTree>
    <p:extLst>
      <p:ext uri="{BB962C8B-B14F-4D97-AF65-F5344CB8AC3E}">
        <p14:creationId xmlns:p14="http://schemas.microsoft.com/office/powerpoint/2010/main" val="3155025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53998"/>
            <a:ext cx="12192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Hypoglycemia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is common. Blood glucose falls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further during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periods of stress.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Hyponatremia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and </a:t>
            </a:r>
            <a:r>
              <a:rPr lang="en-IN" sz="3000" dirty="0" err="1">
                <a:solidFill>
                  <a:srgbClr val="7030A0"/>
                </a:solidFill>
                <a:latin typeface="Rockwell" panose="02060603020205020403" pitchFamily="18" charset="0"/>
              </a:rPr>
              <a:t>hyperkalemia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 may occur.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Plasma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cortisol levels are low and the diurnal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rhythm is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lost.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Stimulation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test – There is no response to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ACTH stimulation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in primary adrenal insufficiency.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In </a:t>
            </a:r>
            <a:r>
              <a:rPr lang="fr-FR" sz="300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secondary</a:t>
            </a:r>
            <a:r>
              <a:rPr lang="fr-FR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fr-FR" sz="3000" dirty="0">
                <a:solidFill>
                  <a:srgbClr val="7030A0"/>
                </a:solidFill>
                <a:latin typeface="Rockwell" panose="02060603020205020403" pitchFamily="18" charset="0"/>
              </a:rPr>
              <a:t>types, prompt </a:t>
            </a:r>
            <a:r>
              <a:rPr lang="fr-FR" sz="3000" dirty="0" err="1">
                <a:solidFill>
                  <a:srgbClr val="7030A0"/>
                </a:solidFill>
                <a:latin typeface="Rockwell" panose="02060603020205020403" pitchFamily="18" charset="0"/>
              </a:rPr>
              <a:t>response</a:t>
            </a:r>
            <a:r>
              <a:rPr lang="fr-FR" sz="3000" dirty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fr-FR" sz="3000" dirty="0" err="1">
                <a:solidFill>
                  <a:srgbClr val="7030A0"/>
                </a:solidFill>
                <a:latin typeface="Rockwell" panose="02060603020205020403" pitchFamily="18" charset="0"/>
              </a:rPr>
              <a:t>occurs</a:t>
            </a:r>
            <a:r>
              <a:rPr lang="fr-FR" sz="3000" dirty="0">
                <a:solidFill>
                  <a:srgbClr val="7030A0"/>
                </a:solidFill>
                <a:latin typeface="Rockwell" panose="02060603020205020403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In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Addison’s disease plasma ACTH levels are high.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In secondary </a:t>
            </a:r>
            <a:r>
              <a:rPr lang="en-IN" sz="3000" dirty="0" err="1">
                <a:solidFill>
                  <a:srgbClr val="7030A0"/>
                </a:solidFill>
                <a:latin typeface="Rockwell" panose="02060603020205020403" pitchFamily="18" charset="0"/>
              </a:rPr>
              <a:t>hypoadrenocorticism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 ACTH levels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are low.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Adrenal antibodies may be demonstrable in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autoimmune adrenal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damage.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X-ray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of abdomen may show adrenal calcification.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More often calcification is the sequel of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tuberculosis of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the gland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.</a:t>
            </a:r>
            <a:endParaRPr lang="en-IN" sz="3000" dirty="0">
              <a:solidFill>
                <a:srgbClr val="7030A0"/>
              </a:solidFill>
              <a:latin typeface="Rockwell" panose="020606030202050204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507991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000" b="1" dirty="0">
                <a:solidFill>
                  <a:srgbClr val="C00000"/>
                </a:solidFill>
                <a:latin typeface="Rockwell" panose="02060603020205020403" pitchFamily="18" charset="0"/>
              </a:rPr>
              <a:t>Laboratory Investigations</a:t>
            </a:r>
          </a:p>
        </p:txBody>
      </p:sp>
    </p:spTree>
    <p:extLst>
      <p:ext uri="{BB962C8B-B14F-4D97-AF65-F5344CB8AC3E}">
        <p14:creationId xmlns:p14="http://schemas.microsoft.com/office/powerpoint/2010/main" val="863571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355" y="9136"/>
            <a:ext cx="1177129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CT/MRI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of abdomen visualizes the anatomy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quite clearly.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Radionuclide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imaging of adrenals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gives information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of morphology and function.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486464"/>
            <a:ext cx="121919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000" b="1" dirty="0">
                <a:solidFill>
                  <a:srgbClr val="C00000"/>
                </a:solidFill>
                <a:latin typeface="Rockwell" panose="02060603020205020403" pitchFamily="18" charset="0"/>
              </a:rPr>
              <a:t>Diagnosis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Addison’s disease should be suspected clinically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and confirmed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by investigations. </a:t>
            </a:r>
            <a:endParaRPr lang="en-IN" sz="3000" dirty="0" smtClean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Chronic malnutrition, </a:t>
            </a:r>
            <a:r>
              <a:rPr lang="en-IN" sz="300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malabsorption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states, </a:t>
            </a:r>
            <a:r>
              <a:rPr lang="en-IN" sz="3000" dirty="0" err="1">
                <a:solidFill>
                  <a:srgbClr val="7030A0"/>
                </a:solidFill>
                <a:latin typeface="Rockwell" panose="02060603020205020403" pitchFamily="18" charset="0"/>
              </a:rPr>
              <a:t>megaloblastic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 err="1">
                <a:solidFill>
                  <a:srgbClr val="7030A0"/>
                </a:solidFill>
                <a:latin typeface="Rockwell" panose="02060603020205020403" pitchFamily="18" charset="0"/>
              </a:rPr>
              <a:t>anemia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,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tuberculosis, disseminated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malignancy, and psychiatric disorders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should be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considered in the differential diagnosis.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Diagnosis is established by estimating plasma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cortisol level 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before and after ACTH injection.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The normal levels of plasma cortisol at 8 am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is 5-25 </a:t>
            </a:r>
            <a:r>
              <a:rPr lang="en-IN" sz="3000" dirty="0" err="1">
                <a:solidFill>
                  <a:srgbClr val="7030A0"/>
                </a:solidFill>
                <a:latin typeface="Rockwell" panose="02060603020205020403" pitchFamily="18" charset="0"/>
              </a:rPr>
              <a:t>μg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/</a:t>
            </a:r>
            <a:r>
              <a:rPr lang="en-IN" sz="3000" dirty="0" err="1">
                <a:solidFill>
                  <a:srgbClr val="7030A0"/>
                </a:solidFill>
                <a:latin typeface="Rockwell" panose="02060603020205020403" pitchFamily="18" charset="0"/>
              </a:rPr>
              <a:t>dL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 and ACTH is less than 80 </a:t>
            </a:r>
            <a:r>
              <a:rPr lang="en-IN" sz="3000" dirty="0" err="1">
                <a:solidFill>
                  <a:srgbClr val="7030A0"/>
                </a:solidFill>
                <a:latin typeface="Rockwell" panose="02060603020205020403" pitchFamily="18" charset="0"/>
              </a:rPr>
              <a:t>pg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/</a:t>
            </a:r>
            <a:r>
              <a:rPr lang="en-IN" sz="3000" dirty="0" err="1">
                <a:solidFill>
                  <a:srgbClr val="7030A0"/>
                </a:solidFill>
                <a:latin typeface="Rockwell" panose="02060603020205020403" pitchFamily="18" charset="0"/>
              </a:rPr>
              <a:t>mL.</a:t>
            </a:r>
            <a:endParaRPr lang="en-IN" sz="3000" dirty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Secondary </a:t>
            </a:r>
            <a:r>
              <a:rPr lang="en-IN" sz="3000" dirty="0" err="1">
                <a:solidFill>
                  <a:srgbClr val="7030A0"/>
                </a:solidFill>
                <a:latin typeface="Rockwell" panose="02060603020205020403" pitchFamily="18" charset="0"/>
              </a:rPr>
              <a:t>hypoadrenocorticism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 is a part </a:t>
            </a:r>
            <a:r>
              <a:rPr lang="en-IN" sz="30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of hypopituitarism</a:t>
            </a:r>
            <a:r>
              <a:rPr lang="en-IN" sz="3000" dirty="0">
                <a:solidFill>
                  <a:srgbClr val="7030A0"/>
                </a:solidFill>
                <a:latin typeface="Rockwell" panose="020606030202050204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2269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4856" y="2345981"/>
            <a:ext cx="104190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200" b="1" dirty="0">
                <a:solidFill>
                  <a:srgbClr val="C00000"/>
                </a:solidFill>
                <a:latin typeface="Rockwell" panose="02060603020205020403" pitchFamily="18" charset="0"/>
              </a:rPr>
              <a:t>ADRENAL CRISIS</a:t>
            </a:r>
          </a:p>
          <a:p>
            <a:pPr algn="ctr"/>
            <a:r>
              <a:rPr lang="en-IN" sz="3200" dirty="0" err="1">
                <a:solidFill>
                  <a:srgbClr val="C00000"/>
                </a:solidFill>
                <a:latin typeface="Rockwell" panose="02060603020205020403" pitchFamily="18" charset="0"/>
              </a:rPr>
              <a:t>Syn</a:t>
            </a:r>
            <a:r>
              <a:rPr lang="en-IN" sz="3200" dirty="0">
                <a:solidFill>
                  <a:srgbClr val="C00000"/>
                </a:solidFill>
                <a:latin typeface="Rockwell" panose="02060603020205020403" pitchFamily="18" charset="0"/>
              </a:rPr>
              <a:t>: Acute adrenal insufficiency (adrenal apoplexy)</a:t>
            </a:r>
          </a:p>
        </p:txBody>
      </p:sp>
    </p:spTree>
    <p:extLst>
      <p:ext uri="{BB962C8B-B14F-4D97-AF65-F5344CB8AC3E}">
        <p14:creationId xmlns:p14="http://schemas.microsoft.com/office/powerpoint/2010/main" val="3681977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1385</Words>
  <Application>Microsoft Office PowerPoint</Application>
  <PresentationFormat>Widescreen</PresentationFormat>
  <Paragraphs>110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Rockwell</vt:lpstr>
      <vt:lpstr>Wingdings</vt:lpstr>
      <vt:lpstr>Office Theme</vt:lpstr>
      <vt:lpstr>Disorders of the Adrenal Cortex &amp; Adrenal medula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Disorders of the Adrenal Cortex &amp; Adrenal medula</dc:title>
  <dc:creator>Microsoft account</dc:creator>
  <cp:lastModifiedBy>Lib Lab One</cp:lastModifiedBy>
  <cp:revision>6</cp:revision>
  <dcterms:created xsi:type="dcterms:W3CDTF">2020-07-12T17:46:01Z</dcterms:created>
  <dcterms:modified xsi:type="dcterms:W3CDTF">2021-03-01T12:05:18Z</dcterms:modified>
</cp:coreProperties>
</file>